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78" r:id="rId3"/>
    <p:sldId id="27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14" autoAdjust="0"/>
    <p:restoredTop sz="89329" autoAdjust="0"/>
  </p:normalViewPr>
  <p:slideViewPr>
    <p:cSldViewPr snapToGrid="0">
      <p:cViewPr varScale="1">
        <p:scale>
          <a:sx n="144" d="100"/>
          <a:sy n="144" d="100"/>
        </p:scale>
        <p:origin x="1388" y="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2/8/2019 4:07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2/8/2019 4:07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React SPAs</a:t>
            </a:r>
            <a:br>
              <a:rPr lang="en-US" dirty="0"/>
            </a:br>
            <a:r>
              <a:rPr lang="en-US" dirty="0"/>
              <a:t>with the </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err="1"/>
              <a:t>npm</a:t>
            </a:r>
            <a:r>
              <a:rPr lang="en-US" sz="2000" dirty="0"/>
              <a: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3854619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npm</a:t>
            </a:r>
            <a:r>
              <a:rPr lang="en-US" dirty="0"/>
              <a: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JavaScript SDK</a:t>
            </a:r>
          </a:p>
          <a:p>
            <a:r>
              <a:rPr lang="en-US" dirty="0"/>
              <a:t>@</a:t>
            </a:r>
            <a:r>
              <a:rPr lang="en-US" dirty="0" err="1"/>
              <a:t>microsoft</a:t>
            </a:r>
            <a:r>
              <a:rPr lang="en-US" dirty="0"/>
              <a:t>/microsoft-graph-client@1.3.0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7641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p:txBody>
          <a:bodyPr/>
          <a:lstStyle/>
          <a:p>
            <a:r>
              <a:rPr lang="en-US" dirty="0"/>
              <a:t>Obtaining a access token using MSAL</a:t>
            </a:r>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919804"/>
            <a:ext cx="11533187" cy="5109091"/>
          </a:xfrm>
        </p:spPr>
        <p:txBody>
          <a:bodyPr/>
          <a:lstStyle/>
          <a:p>
            <a:r>
              <a:rPr lang="en-US" dirty="0"/>
              <a:t>First, obtain an access token from Azure AD by authenticating:</a:t>
            </a:r>
          </a:p>
          <a:p>
            <a:pPr>
              <a:lnSpc>
                <a:spcPct val="100000"/>
              </a:lnSpc>
              <a:spcBef>
                <a:spcPts val="0"/>
              </a:spcBef>
            </a:pPr>
            <a:r>
              <a:rPr lang="en-US" sz="1200" dirty="0">
                <a:latin typeface="Courier New" panose="02070309020205020404" pitchFamily="49" charset="0"/>
                <a:cs typeface="Courier New" panose="02070309020205020404" pitchFamily="49" charset="0"/>
              </a:rPr>
              <a:t>async </a:t>
            </a:r>
            <a:r>
              <a:rPr lang="en-US" sz="1200" dirty="0" err="1">
                <a:latin typeface="Courier New" panose="02070309020205020404" pitchFamily="49" charset="0"/>
                <a:cs typeface="Courier New" panose="02070309020205020404" pitchFamily="49" charset="0"/>
              </a:rPr>
              <a:t>getUserProfile</a:t>
            </a: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try {</a:t>
            </a:r>
          </a:p>
          <a:p>
            <a:pPr>
              <a:lnSpc>
                <a:spcPct val="100000"/>
              </a:lnSpc>
              <a:spcBef>
                <a:spcPts val="0"/>
              </a:spcBef>
            </a:pPr>
            <a:r>
              <a:rPr lang="en-US" sz="1200" dirty="0">
                <a:latin typeface="Courier New" panose="02070309020205020404" pitchFamily="49" charset="0"/>
                <a:cs typeface="Courier New" panose="02070309020205020404" pitchFamily="49" charset="0"/>
              </a:rPr>
              <a:t>    // Get the access token silently</a:t>
            </a:r>
          </a:p>
          <a:p>
            <a:pPr>
              <a:lnSpc>
                <a:spcPct val="100000"/>
              </a:lnSpc>
              <a:spcBef>
                <a:spcPts val="0"/>
              </a:spcBef>
            </a:pPr>
            <a:r>
              <a:rPr lang="en-US" sz="1200" dirty="0">
                <a:latin typeface="Courier New" panose="02070309020205020404" pitchFamily="49" charset="0"/>
                <a:cs typeface="Courier New" panose="02070309020205020404" pitchFamily="49" charset="0"/>
              </a:rPr>
              <a:t>    // If the cache contains a non-expired token, this function</a:t>
            </a:r>
          </a:p>
          <a:p>
            <a:pPr>
              <a:lnSpc>
                <a:spcPct val="100000"/>
              </a:lnSpc>
              <a:spcBef>
                <a:spcPts val="0"/>
              </a:spcBef>
            </a:pPr>
            <a:r>
              <a:rPr lang="en-US" sz="1200" dirty="0">
                <a:latin typeface="Courier New" panose="02070309020205020404" pitchFamily="49" charset="0"/>
                <a:cs typeface="Courier New" panose="02070309020205020404" pitchFamily="49" charset="0"/>
              </a:rPr>
              <a:t>    // will just return the cached token. Otherwise, it will</a:t>
            </a:r>
          </a:p>
          <a:p>
            <a:pPr>
              <a:lnSpc>
                <a:spcPct val="100000"/>
              </a:lnSpc>
              <a:spcBef>
                <a:spcPts val="0"/>
              </a:spcBef>
            </a:pPr>
            <a:r>
              <a:rPr lang="en-US" sz="1200" dirty="0">
                <a:latin typeface="Courier New" panose="02070309020205020404" pitchFamily="49" charset="0"/>
                <a:cs typeface="Courier New" panose="02070309020205020404" pitchFamily="49" charset="0"/>
              </a:rPr>
              <a:t>    // make a request to the Azure OAuth endpoint to get a token</a:t>
            </a:r>
          </a:p>
          <a:p>
            <a:pPr>
              <a:lnSpc>
                <a:spcPct val="100000"/>
              </a:lnSpc>
              <a:spcBef>
                <a:spcPts val="0"/>
              </a:spcBef>
            </a:pPr>
            <a:endParaRPr lang="en-US" sz="1200" dirty="0">
              <a:latin typeface="Courier New" panose="02070309020205020404" pitchFamily="49" charset="0"/>
              <a:cs typeface="Courier New" panose="02070309020205020404" pitchFamily="49" charset="0"/>
            </a:endParaRPr>
          </a:p>
          <a:p>
            <a:pPr>
              <a:lnSpc>
                <a:spcPct val="100000"/>
              </a:lnSpc>
              <a:spcBef>
                <a:spcPts val="0"/>
              </a:spcBef>
            </a:pPr>
            <a:r>
              <a:rPr lang="en-US" sz="1200" dirty="0">
                <a:latin typeface="Courier New" panose="02070309020205020404" pitchFamily="49" charset="0"/>
                <a:cs typeface="Courier New" panose="02070309020205020404" pitchFamily="49" charset="0"/>
              </a:rPr>
              <a:t>    var </a:t>
            </a:r>
            <a:r>
              <a:rPr lang="en-US" sz="1200" dirty="0" err="1">
                <a:latin typeface="Courier New" panose="02070309020205020404" pitchFamily="49" charset="0"/>
                <a:cs typeface="Courier New" panose="02070309020205020404" pitchFamily="49" charset="0"/>
              </a:rPr>
              <a:t>accessToken</a:t>
            </a:r>
            <a:r>
              <a:rPr lang="en-US" sz="1200" dirty="0">
                <a:latin typeface="Courier New" panose="02070309020205020404" pitchFamily="49" charset="0"/>
                <a:cs typeface="Courier New" panose="02070309020205020404" pitchFamily="49" charset="0"/>
              </a:rPr>
              <a:t> = await </a:t>
            </a:r>
            <a:r>
              <a:rPr lang="en-US" sz="1200" b="1" dirty="0" err="1">
                <a:latin typeface="Courier New" panose="02070309020205020404" pitchFamily="49" charset="0"/>
                <a:cs typeface="Courier New" panose="02070309020205020404" pitchFamily="49" charset="0"/>
              </a:rPr>
              <a:t>this.userAgentApplication.acquireTokenSilent</a:t>
            </a:r>
            <a:r>
              <a:rPr lang="en-US" sz="1200" b="1" dirty="0">
                <a:latin typeface="Courier New" panose="02070309020205020404" pitchFamily="49" charset="0"/>
                <a:cs typeface="Courier New" panose="02070309020205020404" pitchFamily="49" charset="0"/>
              </a:rPr>
              <a:t>(</a:t>
            </a:r>
            <a:r>
              <a:rPr lang="en-US" sz="1200" b="1" dirty="0" err="1">
                <a:latin typeface="Courier New" panose="02070309020205020404" pitchFamily="49" charset="0"/>
                <a:cs typeface="Courier New" panose="02070309020205020404" pitchFamily="49" charset="0"/>
              </a:rPr>
              <a:t>config.scopes</a:t>
            </a:r>
            <a:r>
              <a:rPr lang="en-US" sz="1200" b="1" dirty="0">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a:t>
            </a:r>
          </a:p>
          <a:p>
            <a:pPr>
              <a:lnSpc>
                <a:spcPct val="100000"/>
              </a:lnSpc>
              <a:spcBef>
                <a:spcPts val="0"/>
              </a:spcBef>
            </a:pPr>
            <a:endParaRPr lang="en-US" sz="1200" dirty="0">
              <a:latin typeface="Courier New" panose="02070309020205020404" pitchFamily="49" charset="0"/>
              <a:cs typeface="Courier New" panose="02070309020205020404" pitchFamily="49" charset="0"/>
            </a:endParaRPr>
          </a:p>
          <a:p>
            <a:pPr>
              <a:lnSpc>
                <a:spcPct val="100000"/>
              </a:lnSpc>
              <a:spcBef>
                <a:spcPts val="0"/>
              </a:spcBef>
            </a:pPr>
            <a:r>
              <a:rPr lang="en-US" sz="1200" dirty="0">
                <a:latin typeface="Courier New" panose="02070309020205020404" pitchFamily="49" charset="0"/>
                <a:cs typeface="Courier New" panose="02070309020205020404" pitchFamily="49" charset="0"/>
              </a:rPr>
              <a:t>    if (</a:t>
            </a:r>
            <a:r>
              <a:rPr lang="en-US" sz="1200" dirty="0" err="1">
                <a:latin typeface="Courier New" panose="02070309020205020404" pitchFamily="49" charset="0"/>
                <a:cs typeface="Courier New" panose="02070309020205020404" pitchFamily="49" charset="0"/>
              </a:rPr>
              <a:t>accessToken</a:t>
            </a: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 TEMPORARY: Display the token in the error flash</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this.setState</a:t>
            </a:r>
            <a:r>
              <a:rPr lang="en-US" sz="1200" dirty="0">
                <a:latin typeface="Courier New" panose="02070309020205020404" pitchFamily="49" charset="0"/>
                <a:cs typeface="Courier New" panose="02070309020205020404" pitchFamily="49" charset="0"/>
              </a:rPr>
              <a:t>({</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isAuthenticated</a:t>
            </a:r>
            <a:r>
              <a:rPr lang="en-US" sz="1200" dirty="0">
                <a:latin typeface="Courier New" panose="02070309020205020404" pitchFamily="49" charset="0"/>
                <a:cs typeface="Courier New" panose="02070309020205020404" pitchFamily="49" charset="0"/>
              </a:rPr>
              <a:t>: true,</a:t>
            </a:r>
          </a:p>
          <a:p>
            <a:pPr>
              <a:lnSpc>
                <a:spcPct val="100000"/>
              </a:lnSpc>
              <a:spcBef>
                <a:spcPts val="0"/>
              </a:spcBef>
            </a:pPr>
            <a:r>
              <a:rPr lang="en-US" sz="1200" dirty="0">
                <a:latin typeface="Courier New" panose="02070309020205020404" pitchFamily="49" charset="0"/>
                <a:cs typeface="Courier New" panose="02070309020205020404" pitchFamily="49" charset="0"/>
              </a:rPr>
              <a:t>        error: { message: "Access token:", debug: </a:t>
            </a:r>
            <a:r>
              <a:rPr lang="en-US" sz="1200" dirty="0" err="1">
                <a:latin typeface="Courier New" panose="02070309020205020404" pitchFamily="49" charset="0"/>
                <a:cs typeface="Courier New" panose="02070309020205020404" pitchFamily="49" charset="0"/>
              </a:rPr>
              <a:t>accessToken</a:t>
            </a: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catch(err) {</a:t>
            </a:r>
          </a:p>
          <a:p>
            <a:pPr>
              <a:lnSpc>
                <a:spcPct val="100000"/>
              </a:lnSpc>
              <a:spcBef>
                <a:spcPts val="0"/>
              </a:spcBef>
            </a:pPr>
            <a:r>
              <a:rPr lang="en-US" sz="1200" dirty="0">
                <a:latin typeface="Courier New" panose="02070309020205020404" pitchFamily="49" charset="0"/>
                <a:cs typeface="Courier New" panose="02070309020205020404" pitchFamily="49" charset="0"/>
              </a:rPr>
              <a:t>    var </a:t>
            </a:r>
            <a:r>
              <a:rPr lang="en-US" sz="1200" dirty="0" err="1">
                <a:latin typeface="Courier New" panose="02070309020205020404" pitchFamily="49" charset="0"/>
                <a:cs typeface="Courier New" panose="02070309020205020404" pitchFamily="49" charset="0"/>
              </a:rPr>
              <a:t>errParts</a:t>
            </a:r>
            <a:r>
              <a:rPr lang="en-US" sz="1200" dirty="0">
                <a:latin typeface="Courier New" panose="02070309020205020404" pitchFamily="49" charset="0"/>
                <a:cs typeface="Courier New" panose="02070309020205020404" pitchFamily="49" charset="0"/>
              </a:rPr>
              <a:t> = </a:t>
            </a:r>
            <a:r>
              <a:rPr lang="en-US" sz="1200" dirty="0" err="1">
                <a:latin typeface="Courier New" panose="02070309020205020404" pitchFamily="49" charset="0"/>
                <a:cs typeface="Courier New" panose="02070309020205020404" pitchFamily="49" charset="0"/>
              </a:rPr>
              <a:t>err.split</a:t>
            </a:r>
            <a:r>
              <a:rPr lang="en-US" sz="1200" dirty="0">
                <a:latin typeface="Courier New" panose="02070309020205020404" pitchFamily="49" charset="0"/>
                <a:cs typeface="Courier New" panose="02070309020205020404" pitchFamily="49" charset="0"/>
              </a:rPr>
              <a:t>('|');</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this.setState</a:t>
            </a:r>
            <a:r>
              <a:rPr lang="en-US" sz="1200" dirty="0">
                <a:latin typeface="Courier New" panose="02070309020205020404" pitchFamily="49" charset="0"/>
                <a:cs typeface="Courier New" panose="02070309020205020404" pitchFamily="49" charset="0"/>
              </a:rPr>
              <a:t>({</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isAuthenticated</a:t>
            </a:r>
            <a:r>
              <a:rPr lang="en-US" sz="1200" dirty="0">
                <a:latin typeface="Courier New" panose="02070309020205020404" pitchFamily="49" charset="0"/>
                <a:cs typeface="Courier New" panose="02070309020205020404" pitchFamily="49" charset="0"/>
              </a:rPr>
              <a:t>: false,</a:t>
            </a:r>
          </a:p>
          <a:p>
            <a:pPr>
              <a:lnSpc>
                <a:spcPct val="100000"/>
              </a:lnSpc>
              <a:spcBef>
                <a:spcPts val="0"/>
              </a:spcBef>
            </a:pPr>
            <a:r>
              <a:rPr lang="en-US" sz="1200" dirty="0">
                <a:latin typeface="Courier New" panose="02070309020205020404" pitchFamily="49" charset="0"/>
                <a:cs typeface="Courier New" panose="02070309020205020404" pitchFamily="49" charset="0"/>
              </a:rPr>
              <a:t>      user: {},</a:t>
            </a:r>
          </a:p>
          <a:p>
            <a:pPr>
              <a:lnSpc>
                <a:spcPct val="100000"/>
              </a:lnSpc>
              <a:spcBef>
                <a:spcPts val="0"/>
              </a:spcBef>
            </a:pPr>
            <a:r>
              <a:rPr lang="en-US" sz="1200" dirty="0">
                <a:latin typeface="Courier New" panose="02070309020205020404" pitchFamily="49" charset="0"/>
                <a:cs typeface="Courier New" panose="02070309020205020404" pitchFamily="49" charset="0"/>
              </a:rPr>
              <a:t>      error: { message: </a:t>
            </a:r>
            <a:r>
              <a:rPr lang="en-US" sz="1200" dirty="0" err="1">
                <a:latin typeface="Courier New" panose="02070309020205020404" pitchFamily="49" charset="0"/>
                <a:cs typeface="Courier New" panose="02070309020205020404" pitchFamily="49" charset="0"/>
              </a:rPr>
              <a:t>errParts</a:t>
            </a:r>
            <a:r>
              <a:rPr lang="en-US" sz="1200" dirty="0">
                <a:latin typeface="Courier New" panose="02070309020205020404" pitchFamily="49" charset="0"/>
                <a:cs typeface="Courier New" panose="02070309020205020404" pitchFamily="49" charset="0"/>
              </a:rPr>
              <a:t>[1], debug: </a:t>
            </a:r>
            <a:r>
              <a:rPr lang="en-US" sz="1200" dirty="0" err="1">
                <a:latin typeface="Courier New" panose="02070309020205020404" pitchFamily="49" charset="0"/>
                <a:cs typeface="Courier New" panose="02070309020205020404" pitchFamily="49" charset="0"/>
              </a:rPr>
              <a:t>errParts</a:t>
            </a:r>
            <a:r>
              <a:rPr lang="en-US" sz="1200" dirty="0">
                <a:latin typeface="Courier New" panose="02070309020205020404" pitchFamily="49" charset="0"/>
                <a:cs typeface="Courier New" panose="02070309020205020404" pitchFamily="49" charset="0"/>
              </a:rPr>
              <a:t>[0] }</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  }</a:t>
            </a:r>
          </a:p>
          <a:p>
            <a:pPr>
              <a:lnSpc>
                <a:spcPct val="100000"/>
              </a:lnSpc>
              <a:spcBef>
                <a:spcPts val="0"/>
              </a:spcBef>
            </a:pPr>
            <a:r>
              <a:rPr lang="en-US" sz="1200" dirty="0">
                <a:latin typeface="Courier New" panose="02070309020205020404" pitchFamily="49" charset="0"/>
                <a:cs typeface="Courier New" panose="02070309020205020404" pitchFamily="49" charset="0"/>
              </a:rPr>
              <a:t>}</a:t>
            </a:r>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Getting my events calling Graph client</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919804"/>
            <a:ext cx="11533187" cy="5047536"/>
          </a:xfrm>
        </p:spPr>
        <p:txBody>
          <a:bodyPr/>
          <a:lstStyle/>
          <a:p>
            <a:r>
              <a:rPr lang="en-US" dirty="0"/>
              <a:t>Then, use the access token to create an instance of the graph </a:t>
            </a:r>
            <a:r>
              <a:rPr lang="en-US"/>
              <a:t>service client </a:t>
            </a:r>
            <a:r>
              <a:rPr lang="en-US" dirty="0"/>
              <a:t>to call the Microsoft Graph API:</a:t>
            </a:r>
          </a:p>
          <a:p>
            <a:endParaRPr lang="en-US" dirty="0"/>
          </a:p>
          <a:p>
            <a:r>
              <a:rPr lang="en-US" dirty="0">
                <a:latin typeface="Courier New" panose="02070309020205020404" pitchFamily="49" charset="0"/>
                <a:cs typeface="Courier New" panose="02070309020205020404" pitchFamily="49" charset="0"/>
              </a:rPr>
              <a:t>export async function </a:t>
            </a:r>
            <a:r>
              <a:rPr lang="en-US" dirty="0" err="1">
                <a:latin typeface="Courier New" panose="02070309020205020404" pitchFamily="49" charset="0"/>
                <a:cs typeface="Courier New" panose="02070309020205020404" pitchFamily="49" charset="0"/>
              </a:rPr>
              <a:t>getEvents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const client = </a:t>
            </a:r>
            <a:r>
              <a:rPr lang="en-US" dirty="0" err="1">
                <a:latin typeface="Courier New" panose="02070309020205020404" pitchFamily="49" charset="0"/>
                <a:cs typeface="Courier New" panose="02070309020205020404" pitchFamily="49" charset="0"/>
              </a:rPr>
              <a:t>getAuthenticatedClient</a:t>
            </a:r>
            <a:r>
              <a:rPr lang="en-US"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const events = await </a:t>
            </a:r>
            <a:r>
              <a:rPr lang="en-US" b="1" dirty="0">
                <a:latin typeface="Courier New" panose="02070309020205020404" pitchFamily="49" charset="0"/>
                <a:cs typeface="Courier New" panose="02070309020205020404" pitchFamily="49" charset="0"/>
              </a:rPr>
              <a:t>client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api</a:t>
            </a:r>
            <a:r>
              <a:rPr lang="en-US" dirty="0">
                <a:latin typeface="Courier New" panose="02070309020205020404" pitchFamily="49" charset="0"/>
                <a:cs typeface="Courier New" panose="02070309020205020404" pitchFamily="49" charset="0"/>
              </a:rPr>
              <a:t>('/me/events')</a:t>
            </a:r>
          </a:p>
          <a:p>
            <a:r>
              <a:rPr lang="en-US" dirty="0">
                <a:latin typeface="Courier New" panose="02070309020205020404" pitchFamily="49" charset="0"/>
                <a:cs typeface="Courier New" panose="02070309020205020404" pitchFamily="49" charset="0"/>
              </a:rPr>
              <a:t>    .select('</a:t>
            </a:r>
            <a:r>
              <a:rPr lang="en-US" dirty="0" err="1">
                <a:latin typeface="Courier New" panose="02070309020205020404" pitchFamily="49" charset="0"/>
                <a:cs typeface="Courier New" panose="02070309020205020404" pitchFamily="49" charset="0"/>
              </a:rPr>
              <a:t>subject,organizer,start,end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orderby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createdDateTime</a:t>
            </a:r>
            <a:r>
              <a:rPr lang="en-US" dirty="0">
                <a:latin typeface="Courier New" panose="02070309020205020404" pitchFamily="49" charset="0"/>
                <a:cs typeface="Courier New" panose="02070309020205020404" pitchFamily="49" charset="0"/>
              </a:rPr>
              <a:t> DESC')</a:t>
            </a:r>
          </a:p>
          <a:p>
            <a:r>
              <a:rPr lang="en-US" dirty="0">
                <a:latin typeface="Courier New" panose="02070309020205020404" pitchFamily="49" charset="0"/>
                <a:cs typeface="Courier New" panose="02070309020205020404" pitchFamily="49" charset="0"/>
              </a:rPr>
              <a:t>    .get();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events;</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2"/>
          <a:srcRect l="-2350" t="15762" r="-2350" b="90"/>
          <a:stretch/>
        </p:blipFill>
        <p:spPr>
          <a:xfrm>
            <a:off x="465138" y="2585257"/>
            <a:ext cx="3690937" cy="2237567"/>
          </a:xfrm>
          <a:prstGeom prst="rect">
            <a:avLst/>
          </a:prstGeom>
          <a:solidFill>
            <a:schemeClr val="bg2"/>
          </a:solidFill>
          <a:ln cap="sq">
            <a:noFill/>
            <a:miter lim="800000"/>
          </a:ln>
        </p:spPr>
      </p:pic>
      <p:pic>
        <p:nvPicPr>
          <p:cNvPr id="11" name="Picture 10">
            <a:extLst>
              <a:ext uri="{FF2B5EF4-FFF2-40B4-BE49-F238E27FC236}">
                <a16:creationId xmlns:a16="http://schemas.microsoft.com/office/drawing/2014/main" id="{3EF27E69-445F-6A49-8B96-F4BA0D18C6F9}"/>
              </a:ext>
            </a:extLst>
          </p:cNvPr>
          <p:cNvPicPr>
            <a:picLocks noChangeAspect="1"/>
          </p:cNvPicPr>
          <p:nvPr/>
        </p:nvPicPr>
        <p:blipFill>
          <a:blip r:embed="rId3"/>
          <a:stretch>
            <a:fillRect/>
          </a:stretch>
        </p:blipFill>
        <p:spPr>
          <a:xfrm>
            <a:off x="4627459" y="2168525"/>
            <a:ext cx="2311355" cy="2503028"/>
          </a:xfrm>
          <a:prstGeom prst="rect">
            <a:avLst/>
          </a:prstGeom>
        </p:spPr>
      </p:pic>
      <p:pic>
        <p:nvPicPr>
          <p:cNvPr id="13" name="Picture 12">
            <a:extLst>
              <a:ext uri="{FF2B5EF4-FFF2-40B4-BE49-F238E27FC236}">
                <a16:creationId xmlns:a16="http://schemas.microsoft.com/office/drawing/2014/main" id="{D3A310CA-80BF-0A45-87E6-CBD83C79F60B}"/>
              </a:ext>
            </a:extLst>
          </p:cNvPr>
          <p:cNvPicPr>
            <a:picLocks noChangeAspect="1"/>
          </p:cNvPicPr>
          <p:nvPr/>
        </p:nvPicPr>
        <p:blipFill>
          <a:blip r:embed="rId4"/>
          <a:stretch>
            <a:fillRect/>
          </a:stretch>
        </p:blipFill>
        <p:spPr>
          <a:xfrm>
            <a:off x="8429215" y="2699467"/>
            <a:ext cx="3105511" cy="125310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1042</Words>
  <Application>Microsoft Office PowerPoint</Application>
  <PresentationFormat>Custom</PresentationFormat>
  <Paragraphs>132</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Build React SPAs with the  Microsoft Graph</vt:lpstr>
      <vt:lpstr>Incorporate the Microsoft Graph into a web application</vt:lpstr>
      <vt:lpstr>npm Packages</vt:lpstr>
      <vt:lpstr>Obtaining a access token using MSAL</vt:lpstr>
      <vt:lpstr>Getting my events calling Graph client</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2019-02-09T00:08:48Z</dcterms:modified>
</cp:coreProperties>
</file>